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62" r:id="rId15"/>
    <p:sldId id="271" r:id="rId16"/>
    <p:sldId id="272" r:id="rId17"/>
    <p:sldId id="273" r:id="rId18"/>
    <p:sldId id="261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192" d="100"/>
          <a:sy n="192" d="100"/>
        </p:scale>
        <p:origin x="13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F220A-DA9B-4BBC-9C75-C66D46F53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2D5431-D5FF-44BE-B0B0-08FB98FE7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05585-26EB-401F-A580-C4F7CFA4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0C38E-E9B1-4C96-BCC8-D99371EEC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2FE22-3A5F-4449-8898-C66D83582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485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4F19-5B91-4971-9D24-A632D22A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3F3CFF-4A4B-43E2-BFF5-AE6529185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52F4D-E9D6-4D7B-ABCA-577B628FC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47111-CDAF-464F-BD09-99452F604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CE59C-78F6-4935-AE8B-E3198D8C0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429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604A56-5CB4-4BC7-BA72-37EC50C12B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07CFD4-6E1D-4973-B922-472C9FB23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01650-46DF-43FB-9A3B-A5CD84F4C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F020A-FC80-49E5-9363-F5144731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B1F3C-7EF7-4710-84AF-B799B3DD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795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E5B47-2EC6-48BC-8DD6-BE05C4B29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6669D-0B7F-4A86-AD0D-C7F8D5192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14E3D-C639-4A52-BBD4-457536FB7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56922-F240-4EF3-905E-B9DFB257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65727-CADB-4DD6-9046-F110089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628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A3CCD-9691-4A96-A2D6-D1F53F47F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3C4D3-7251-48A1-AEDE-AEBC7EF1E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3DB80-1867-4ABC-85FB-CF546D13A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0258E-3BB7-41C5-B0BC-F8716E7B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ADF5B-5B74-46CE-A56F-B633CC5AA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426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31F6C-47D6-4523-87B1-1626B966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1AB54-B5F7-4311-8217-7E3769EF6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E7B8C-B146-4CDF-B078-67A0EE6B5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0579-953F-4F41-9BCB-8913DA946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92BE6-7135-4CB5-89D6-9D9981B1A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242C2-51E3-4A35-BCB5-C5A81A8C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0180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4D11A-42A7-412D-87FB-8315E9A58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968DD-1E3F-4BDF-BCA1-21F3F3974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78E27-D17C-4926-901B-318C040F3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390821-6708-4581-975E-3C87A0BA4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D402B-EF6B-4F04-AE9E-58C2D99BA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E8121-22E9-4C44-AF20-BE1527F9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7DF95B-32D7-4CA8-8D6A-2442FE5B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7E430E-0801-4874-BE8C-20D10F99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071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5966-06AD-400E-803A-2830E6518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4EF1C0-915C-4F9F-B6F8-34FCB214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5FAA9-7427-4017-B7F1-61B7297C2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16EB0-0C9E-48B1-A388-ABAF8F8E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885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3D9000-27FD-4772-AF4D-93E6A138C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FBBA7F-CEF3-4200-9B6F-C133A8B7F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EDEE6-91DB-4D62-A790-7E8D5FE2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780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8A595-FB8D-48BF-85CD-0BED13D35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4A508-8447-429A-8E55-874ACAB9C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A9D00-96A5-496F-95ED-A1A592E0E7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EBFD5-86B6-46A2-81D4-A588B9FB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C5D8-6C81-46B1-A974-BD2FD2E6E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50BC5-C9A0-434E-9706-6FD8EF18F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646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36A5-2E6F-451C-BD8A-BBCB3B1F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705540-3B4E-4D31-B0A6-4FC713EE4F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3EB517-C45B-4940-9B06-4E1F55F5D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F53D7-E620-495E-8001-F6989DD33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68ACD-B2F0-476E-BD8F-8EB76C9BF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C4F2B-D316-4097-AE06-FA388F80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664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9802F1-E657-4CF1-BD6A-4EFC93A24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7A822-0EBA-48C7-A780-CD8AE4CEE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EF5F9-0F07-4041-936C-F6A72F130F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D57D4-96EB-485F-885D-A03F9F5EA4CF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60C3-4B15-4785-B413-CFEA33C50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7811E-C073-4268-BAEF-6F604A18A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033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pps.fcc.gov/eas/GetApplicationAttachment.html?id=215992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fcc.gov/oet/ea/fccid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BEF55-43E3-4350-BE63-9CB115E94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0x301 – Reverse Engineering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F939F-753C-45A0-BC3A-73D8DCDC6B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ECED4406 – Computer Security</a:t>
            </a:r>
          </a:p>
          <a:p>
            <a:endParaRPr lang="en-US" sz="2400" b="1" dirty="0"/>
          </a:p>
          <a:p>
            <a:r>
              <a:rPr lang="en-US" sz="2400" b="1" dirty="0"/>
              <a:t>Dr. Colin O’Flynn</a:t>
            </a:r>
          </a:p>
          <a:p>
            <a:r>
              <a:rPr lang="en-US" sz="2400" b="1" dirty="0"/>
              <a:t>Dalhousie University.</a:t>
            </a:r>
            <a:endParaRPr lang="en-CA" sz="2400" b="1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6114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5F0D-FB5D-3E5A-33F6-4D59B90C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“Detail” link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93BB2E-54C4-D567-F29A-B8C8D75BB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196" y="1825625"/>
            <a:ext cx="9131608" cy="4351338"/>
          </a:xfrm>
        </p:spPr>
      </p:pic>
    </p:spTree>
    <p:extLst>
      <p:ext uri="{BB962C8B-B14F-4D97-AF65-F5344CB8AC3E}">
        <p14:creationId xmlns:p14="http://schemas.microsoft.com/office/powerpoint/2010/main" val="2832684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D6D0-0B1A-2D5E-D3C1-BE0BABE9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“Internal Photos” Link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E1360-A33A-7BB6-F5C4-88D68CDBB34E}"/>
              </a:ext>
            </a:extLst>
          </p:cNvPr>
          <p:cNvSpPr txBox="1"/>
          <p:nvPr/>
        </p:nvSpPr>
        <p:spPr>
          <a:xfrm>
            <a:off x="1685924" y="1572310"/>
            <a:ext cx="9058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2"/>
              </a:rPr>
              <a:t>https://apps.fcc.gov/eas/GetApplicationAttachment.html?id=2159924</a:t>
            </a:r>
            <a:r>
              <a:rPr lang="en-CA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9C6E8-4F1C-6999-3C28-D60815782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613" y="1941642"/>
            <a:ext cx="3241067" cy="4561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6EFD1D-1F5F-C8FD-DC94-E3E87BA2A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125" y="2033664"/>
            <a:ext cx="3095515" cy="429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05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01E1-D434-6A99-9564-DC32BF30C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 we learn from these photos?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E101F-89EA-8603-BB14-5B28ADF81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120" y="3429000"/>
            <a:ext cx="6659302" cy="3321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598577-335B-21E8-17C1-F838237D7020}"/>
              </a:ext>
            </a:extLst>
          </p:cNvPr>
          <p:cNvSpPr txBox="1"/>
          <p:nvPr/>
        </p:nvSpPr>
        <p:spPr>
          <a:xfrm>
            <a:off x="7996518" y="1860177"/>
            <a:ext cx="376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header (often this is a “serial port”)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214E34-317C-0E94-DF78-37F0D4AF0AA9}"/>
              </a:ext>
            </a:extLst>
          </p:cNvPr>
          <p:cNvSpPr txBox="1"/>
          <p:nvPr/>
        </p:nvSpPr>
        <p:spPr>
          <a:xfrm>
            <a:off x="2451848" y="1860177"/>
            <a:ext cx="410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Part number of the main microprocessor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21C321-057F-876A-7C44-C0C5DCEF5A81}"/>
              </a:ext>
            </a:extLst>
          </p:cNvPr>
          <p:cNvCxnSpPr/>
          <p:nvPr/>
        </p:nvCxnSpPr>
        <p:spPr>
          <a:xfrm>
            <a:off x="2662120" y="2191871"/>
            <a:ext cx="1685762" cy="3352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6A15DE-2131-0493-EC78-0E4B6D3A2042}"/>
              </a:ext>
            </a:extLst>
          </p:cNvPr>
          <p:cNvCxnSpPr>
            <a:cxnSpLocks/>
          </p:cNvCxnSpPr>
          <p:nvPr/>
        </p:nvCxnSpPr>
        <p:spPr>
          <a:xfrm flipH="1">
            <a:off x="7169347" y="2210690"/>
            <a:ext cx="1072180" cy="13673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3DF48B4-6496-AA39-B754-55A849AE4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7" y="3225988"/>
            <a:ext cx="2844777" cy="148366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F702B1-245C-8C2A-C45C-4F704EC9974F}"/>
              </a:ext>
            </a:extLst>
          </p:cNvPr>
          <p:cNvCxnSpPr/>
          <p:nvPr/>
        </p:nvCxnSpPr>
        <p:spPr>
          <a:xfrm>
            <a:off x="2911174" y="3225988"/>
            <a:ext cx="1879487" cy="2423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C913FF9-DE53-99C0-B4C3-E2AE174AA7B7}"/>
              </a:ext>
            </a:extLst>
          </p:cNvPr>
          <p:cNvCxnSpPr>
            <a:cxnSpLocks/>
          </p:cNvCxnSpPr>
          <p:nvPr/>
        </p:nvCxnSpPr>
        <p:spPr>
          <a:xfrm>
            <a:off x="99391" y="4709653"/>
            <a:ext cx="4403133" cy="153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944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6C65D-4FE6-7FD8-E540-A6576F1FC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Sidenote: Using FCCID.IO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5F4D7-18C0-6A9F-3A04-DE963384D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“fccid.io” website has a better search &amp; interface, you might want to have an ad blocker when using the website however…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487FE-734A-AC22-5982-C190A328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891" y="2850544"/>
            <a:ext cx="4045196" cy="381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81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39EE-5666-54B3-EA93-ABA80F55D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Firmware from Websites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B19A1-F97D-E6EF-69FD-3AA531284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Firmware is the software running on these devices. We can read the firmware directly from the device, or we can sometimes find it in the “firmware update” section of websites.</a:t>
            </a:r>
          </a:p>
          <a:p>
            <a:endParaRPr lang="en-CA" dirty="0"/>
          </a:p>
          <a:p>
            <a:r>
              <a:rPr lang="en-CA" dirty="0"/>
              <a:t>The firmware may be in a non-standard format, or may be encrypted, etc. But it may be simply “plain text”.</a:t>
            </a:r>
          </a:p>
        </p:txBody>
      </p:sp>
    </p:spTree>
    <p:extLst>
      <p:ext uri="{BB962C8B-B14F-4D97-AF65-F5344CB8AC3E}">
        <p14:creationId xmlns:p14="http://schemas.microsoft.com/office/powerpoint/2010/main" val="3055021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2CEBD-ECD5-4D88-6FE3-EF3DC359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DIR-818 Router from previous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B77EF-BF1B-3A5C-923C-0C41F2216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20942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Go to https://support.dlink.ca/ProductInfo.aspx?m=DIR-818LW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5DCB4-4D3D-ADE1-8235-CE0546E0C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74" y="2323961"/>
            <a:ext cx="7195883" cy="37853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8B40C4-04EA-8729-3A9C-C5350DA9B6D9}"/>
              </a:ext>
            </a:extLst>
          </p:cNvPr>
          <p:cNvSpPr/>
          <p:nvPr/>
        </p:nvSpPr>
        <p:spPr>
          <a:xfrm>
            <a:off x="4699221" y="5509626"/>
            <a:ext cx="1626042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0CDF4C-CE82-F2BF-4181-53F29A890C8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325263" y="4353747"/>
            <a:ext cx="2099850" cy="1293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EDC8FEE-E3D8-1EDA-F136-C091001E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113" y="3299790"/>
            <a:ext cx="3694674" cy="111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59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151DD-3EE0-30CD-6BD5-DE6A8882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Looking at Firmware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77885-0E42-BF17-9684-BDB9F4473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Looking for “strings” in binary image, use “strings” command-line tool (Linux/WSL):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strings -n 20 DIR-818LW_REVA_FIRMWARE_1.05B01.BIN</a:t>
            </a:r>
          </a:p>
          <a:p>
            <a:pPr marL="0" indent="0">
              <a:buNone/>
            </a:pP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signature=wrgac23_dlob.hans_dir818l</a:t>
            </a:r>
          </a:p>
          <a:p>
            <a:pPr marL="0" indent="0">
              <a:buNone/>
            </a:pP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Jdev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=/dev/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mtdblock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/6</a:t>
            </a:r>
          </a:p>
          <a:p>
            <a:pPr marL="0" indent="0">
              <a:buNone/>
            </a:pPr>
            <a:endParaRPr lang="en-C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A" dirty="0"/>
              <a:t>Data may be encoded but not encrypted, can use another tool such as </a:t>
            </a:r>
            <a:r>
              <a:rPr lang="en-CA" i="1" dirty="0" err="1"/>
              <a:t>binwalk</a:t>
            </a:r>
            <a:r>
              <a:rPr lang="en-CA" dirty="0"/>
              <a:t> that looks for known patterns in the binary file.</a:t>
            </a:r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760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151DD-3EE0-30CD-6BD5-DE6A8882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Binwalk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77885-0E42-BF17-9684-BDB9F4473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420" y="1952846"/>
            <a:ext cx="1194285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2000" dirty="0" err="1"/>
              <a:t>Binwalk</a:t>
            </a:r>
            <a:r>
              <a:rPr lang="en-CA" sz="2000" dirty="0"/>
              <a:t> has many options, but to provide an initial sweep is as easy as: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binwalk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DIR-818LW_REVA_FIRMWARE_1.05B01.BIN</a:t>
            </a:r>
          </a:p>
          <a:p>
            <a:pPr marL="0" indent="0">
              <a:buNone/>
            </a:pPr>
            <a:endParaRPr lang="en-CA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DECIMAL       HEXADECIMAL     DESCRIPTION</a:t>
            </a:r>
          </a:p>
          <a:p>
            <a:pPr marL="0" indent="0">
              <a:buNone/>
            </a:pP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</a:t>
            </a:r>
          </a:p>
          <a:p>
            <a:pPr marL="0" indent="0">
              <a:buNone/>
            </a:pP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             0x0             DLOB firmware header, boot partition: "dev=/dev/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mtdblock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/6"</a:t>
            </a:r>
          </a:p>
          <a:p>
            <a:pPr marL="0" indent="0">
              <a:buNone/>
            </a:pP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112           0x70            LZMA compressed data, properties: 0x5D, dictionary size:  				  	33554432 bytes, uncompressed size: 5239896 bytes</a:t>
            </a:r>
          </a:p>
          <a:p>
            <a:pPr marL="0" indent="0">
              <a:buNone/>
            </a:pP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1638512       0x190070       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PackImg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section delimiter tag, little endian size: 					  	12606976 bytes; big endian size: 6209536 bytes</a:t>
            </a:r>
          </a:p>
          <a:p>
            <a:pPr marL="0" indent="0">
              <a:buNone/>
            </a:pP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1638544       0x190090       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Squashfs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filesystem, little endian, version 4.0, 					  	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compression:lzma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size: 6207939 bytes, 2273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inodes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					  	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blocksize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131072 bytes, created: 2015-04-19 10:03:22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943652-D5B7-E891-7B42-4E3A0FE417EE}"/>
              </a:ext>
            </a:extLst>
          </p:cNvPr>
          <p:cNvSpPr/>
          <p:nvPr/>
        </p:nvSpPr>
        <p:spPr>
          <a:xfrm>
            <a:off x="3951799" y="835923"/>
            <a:ext cx="7573617" cy="8547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See pages 111 to 116 of The Hardware Hacking Handbook for 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4057077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04BF6-30F7-E028-13E3-72C50E61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Binary </a:t>
            </a:r>
            <a:r>
              <a:rPr lang="en-CA" dirty="0">
                <a:sym typeface="Wingdings" panose="05000000000000000000" pitchFamily="2" charset="2"/>
              </a:rPr>
              <a:t> Reverse Engineering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D29C0-594D-D393-5E43-98CDD21A7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Generally once we have the binary we’ll work on reverse engineering the software.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Reverse Engineering the software will be a topic for future lectures, for now let’s learn how to get firmware and related information from the hardware…</a:t>
            </a:r>
          </a:p>
        </p:txBody>
      </p:sp>
    </p:spTree>
    <p:extLst>
      <p:ext uri="{BB962C8B-B14F-4D97-AF65-F5344CB8AC3E}">
        <p14:creationId xmlns:p14="http://schemas.microsoft.com/office/powerpoint/2010/main" val="4179386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33ABB-8A79-776A-04E2-484BBA4A9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Typical IoT / Hardware Board</a:t>
            </a:r>
            <a:br>
              <a:rPr lang="en-CA" dirty="0"/>
            </a:br>
            <a:r>
              <a:rPr lang="en-CA" sz="3200" dirty="0"/>
              <a:t>(This is a VOIP Phone)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D98A6-4E55-B481-6714-B2A62FEB3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3993"/>
            <a:ext cx="6206776" cy="5184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5D3566-64F3-40A3-64E7-FD4B15447021}"/>
              </a:ext>
            </a:extLst>
          </p:cNvPr>
          <p:cNvSpPr txBox="1"/>
          <p:nvPr/>
        </p:nvSpPr>
        <p:spPr>
          <a:xfrm>
            <a:off x="7572623" y="2146102"/>
            <a:ext cx="60966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1: DVF97187AA2ANC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2: EM63A165TS-6G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3: 25Q128JVSQ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4: RTL8304MB</a:t>
            </a:r>
          </a:p>
        </p:txBody>
      </p:sp>
    </p:spTree>
    <p:extLst>
      <p:ext uri="{BB962C8B-B14F-4D97-AF65-F5344CB8AC3E}">
        <p14:creationId xmlns:p14="http://schemas.microsoft.com/office/powerpoint/2010/main" val="993807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114FB-1DE2-47D7-BB7A-E451FACA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Engineering?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E87FC-E5FA-4214-B64B-8D5ACD081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Taking a problem, designing solution to that problem.</a:t>
            </a:r>
          </a:p>
          <a:p>
            <a:r>
              <a:rPr lang="en-US" dirty="0"/>
              <a:t>Understanding the underlying requirements.</a:t>
            </a:r>
          </a:p>
          <a:p>
            <a:r>
              <a:rPr lang="en-CA" dirty="0"/>
              <a:t>Using well documented design documents (datasheets </a:t>
            </a:r>
            <a:r>
              <a:rPr lang="en-CA" dirty="0" err="1"/>
              <a:t>etc</a:t>
            </a:r>
            <a:r>
              <a:rPr lang="en-CA" dirty="0"/>
              <a:t>).</a:t>
            </a:r>
          </a:p>
        </p:txBody>
      </p:sp>
      <p:pic>
        <p:nvPicPr>
          <p:cNvPr id="1026" name="Picture 2" descr="Electrical engineering and design | Vlakosta">
            <a:extLst>
              <a:ext uri="{FF2B5EF4-FFF2-40B4-BE49-F238E27FC236}">
                <a16:creationId xmlns:a16="http://schemas.microsoft.com/office/drawing/2014/main" id="{F10EFC43-4C46-4002-83B9-219385C3F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138" y="3671904"/>
            <a:ext cx="3761295" cy="282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143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0B9E-1177-9E20-B8D5-13E350DC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Typical IoT / Hardware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C0AF4-B031-4DA1-F914-382BA8C5B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60737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Of these – the most interest would probably be the IC, 25Q128JVSQ. 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This is a “SPI Flash Chip”, and we can “dump” this chip to get a firmware image. </a:t>
            </a:r>
          </a:p>
        </p:txBody>
      </p:sp>
    </p:spTree>
    <p:extLst>
      <p:ext uri="{BB962C8B-B14F-4D97-AF65-F5344CB8AC3E}">
        <p14:creationId xmlns:p14="http://schemas.microsoft.com/office/powerpoint/2010/main" val="776443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3C26-5D00-809D-83D8-8D4F0B67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Further Readings &amp;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0907A-E489-9367-5A76-D732D05EF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See Chapter 3 of the </a:t>
            </a:r>
            <a:r>
              <a:rPr lang="en-CA" i="1" dirty="0"/>
              <a:t>Hardware Hacking Handbook</a:t>
            </a:r>
            <a:r>
              <a:rPr lang="en-CA" dirty="0"/>
              <a:t> for more examples of decoding and understanding devices can be done. </a:t>
            </a:r>
          </a:p>
        </p:txBody>
      </p:sp>
    </p:spTree>
    <p:extLst>
      <p:ext uri="{BB962C8B-B14F-4D97-AF65-F5344CB8AC3E}">
        <p14:creationId xmlns:p14="http://schemas.microsoft.com/office/powerpoint/2010/main" val="2174024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D762-7BBE-8AF1-4F2F-F2FEFDE94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Steps in Reverse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CDDCA-0894-4189-3463-B89DC4C44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Working with interfaces on the board to interact with firmware.</a:t>
            </a:r>
          </a:p>
          <a:p>
            <a:endParaRPr lang="en-CA" dirty="0"/>
          </a:p>
          <a:p>
            <a:r>
              <a:rPr lang="en-CA" dirty="0"/>
              <a:t>Reading out firmware if couldn’t “simply” download it.</a:t>
            </a:r>
          </a:p>
          <a:p>
            <a:endParaRPr lang="en-CA" dirty="0"/>
          </a:p>
          <a:p>
            <a:r>
              <a:rPr lang="en-CA" dirty="0"/>
              <a:t>Actual process of reverse engineering the software (normally with goal of bypassing some security feature or similar).</a:t>
            </a:r>
          </a:p>
        </p:txBody>
      </p:sp>
    </p:spTree>
    <p:extLst>
      <p:ext uri="{BB962C8B-B14F-4D97-AF65-F5344CB8AC3E}">
        <p14:creationId xmlns:p14="http://schemas.microsoft.com/office/powerpoint/2010/main" val="2372002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40CB-6290-4F84-B84A-E0DE81F4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Engineering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C3CC0-1B87-4931-8BFC-990B641CF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Going from final product to some form of design documentation.</a:t>
            </a:r>
          </a:p>
          <a:p>
            <a:r>
              <a:rPr lang="en-US" dirty="0"/>
              <a:t>Datasheets???</a:t>
            </a:r>
            <a:endParaRPr lang="en-CA" dirty="0"/>
          </a:p>
        </p:txBody>
      </p:sp>
      <p:pic>
        <p:nvPicPr>
          <p:cNvPr id="2050" name="Picture 2" descr="9 Best Reverse Engineering Software [ Top Tools for 2020 ]">
            <a:extLst>
              <a:ext uri="{FF2B5EF4-FFF2-40B4-BE49-F238E27FC236}">
                <a16:creationId xmlns:a16="http://schemas.microsoft.com/office/drawing/2014/main" id="{9DAF47ED-0D7D-4334-A661-7F182CB84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75" y="3182971"/>
            <a:ext cx="3988347" cy="299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mplete Guide: How To Do PCB Reverse Engineering [Works Quickly] - TOP10  PCB | All Answers About PCB Circuit Board">
            <a:extLst>
              <a:ext uri="{FF2B5EF4-FFF2-40B4-BE49-F238E27FC236}">
                <a16:creationId xmlns:a16="http://schemas.microsoft.com/office/drawing/2014/main" id="{0C0B006D-47B7-4486-9760-F98D58F28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80" y="3299381"/>
            <a:ext cx="4697668" cy="256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194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3CE0A-CD11-4DFC-8678-78B936C3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Reverse Engineering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6ECC-2C72-4482-8C87-407BDCD42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41575"/>
          </a:xfrm>
        </p:spPr>
        <p:txBody>
          <a:bodyPr/>
          <a:lstStyle/>
          <a:p>
            <a:r>
              <a:rPr lang="en-US" dirty="0"/>
              <a:t>Software reverse engineering is common requirement as part of security research.</a:t>
            </a:r>
          </a:p>
          <a:p>
            <a:endParaRPr lang="en-US" dirty="0"/>
          </a:p>
          <a:p>
            <a:r>
              <a:rPr lang="en-US" dirty="0"/>
              <a:t>We will focus in particular on Arm Cortex-m language reverse engineering in this section of the course.</a:t>
            </a:r>
            <a:endParaRPr lang="en-CA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BF4D82-63E8-4BCB-A140-C29B50751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795" y="4267200"/>
            <a:ext cx="6891454" cy="232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459DF7-8331-44BF-BC7D-9BC9B4C67099}"/>
              </a:ext>
            </a:extLst>
          </p:cNvPr>
          <p:cNvSpPr txBox="1"/>
          <p:nvPr/>
        </p:nvSpPr>
        <p:spPr>
          <a:xfrm>
            <a:off x="2245112" y="6550223"/>
            <a:ext cx="8512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/>
              <a:t>https://en.wikipedia.org/wiki/ARM_Cortex-M#/media/File:ARM_Cortex-M0_and_M3_ICs_in_SMD_Packages.jpg</a:t>
            </a:r>
          </a:p>
        </p:txBody>
      </p:sp>
    </p:spTree>
    <p:extLst>
      <p:ext uri="{BB962C8B-B14F-4D97-AF65-F5344CB8AC3E}">
        <p14:creationId xmlns:p14="http://schemas.microsoft.com/office/powerpoint/2010/main" val="2414040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45821-CCDE-1D6B-C474-977D948F1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Finding General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C3531-30B0-A5AF-E9DC-35EC0BCA4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You can often find information through various sources without touching any hardware:</a:t>
            </a:r>
          </a:p>
          <a:p>
            <a:pPr lvl="1"/>
            <a:r>
              <a:rPr lang="en-CA" dirty="0"/>
              <a:t>FCCID Filings</a:t>
            </a:r>
          </a:p>
          <a:p>
            <a:pPr lvl="1"/>
            <a:r>
              <a:rPr lang="en-CA" dirty="0"/>
              <a:t>Technical Manuals</a:t>
            </a:r>
          </a:p>
          <a:p>
            <a:pPr lvl="1"/>
            <a:r>
              <a:rPr lang="en-CA" dirty="0"/>
              <a:t>Firmware from the manufactures website</a:t>
            </a:r>
          </a:p>
        </p:txBody>
      </p:sp>
    </p:spTree>
    <p:extLst>
      <p:ext uri="{BB962C8B-B14F-4D97-AF65-F5344CB8AC3E}">
        <p14:creationId xmlns:p14="http://schemas.microsoft.com/office/powerpoint/2010/main" val="1798910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6483-65A3-E454-C1F4-D8AE2C1B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FCC-ID Markings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DF5BA-A419-5C81-98E7-63A8A83A7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36975"/>
          </a:xfrm>
        </p:spPr>
        <p:txBody>
          <a:bodyPr/>
          <a:lstStyle/>
          <a:p>
            <a:r>
              <a:rPr lang="en-CA" dirty="0"/>
              <a:t>Federal Communications Commission (FCC) requires compliance with various rules if you release a product with Radio Frequency (RF) communications in the market. This is to avoid RF interference between devices.</a:t>
            </a:r>
          </a:p>
          <a:p>
            <a:r>
              <a:rPr lang="en-CA" dirty="0"/>
              <a:t> As part of a product being certified, various information becomes publicly available, including </a:t>
            </a:r>
            <a:r>
              <a:rPr lang="en-CA" b="1" dirty="0">
                <a:solidFill>
                  <a:srgbClr val="002060"/>
                </a:solidFill>
              </a:rPr>
              <a:t>internal photos</a:t>
            </a:r>
            <a:r>
              <a:rPr lang="en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3134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6483-65A3-E454-C1F4-D8AE2C1B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FCC-ID Markings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9BA402-28A6-424D-AA64-FC15FC456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9" y="2301114"/>
            <a:ext cx="5303519" cy="22374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05903-15DA-7205-C657-DE0955216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657" y="1267968"/>
            <a:ext cx="5720109" cy="3524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820510-AA87-7C0C-F7F0-4705DCAACB7A}"/>
              </a:ext>
            </a:extLst>
          </p:cNvPr>
          <p:cNvSpPr txBox="1"/>
          <p:nvPr/>
        </p:nvSpPr>
        <p:spPr>
          <a:xfrm>
            <a:off x="5108448" y="5340096"/>
            <a:ext cx="6245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only has the Canadian “IC code”, which is often similar to the FCCID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3917CF-A921-9095-32C5-45C31B6580C5}"/>
              </a:ext>
            </a:extLst>
          </p:cNvPr>
          <p:cNvCxnSpPr/>
          <p:nvPr/>
        </p:nvCxnSpPr>
        <p:spPr>
          <a:xfrm flipV="1">
            <a:off x="7848600" y="3657600"/>
            <a:ext cx="533400" cy="16824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012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D57EF-2CF7-94F0-C051-5784B953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of Searching FCC-ID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88E88-9801-5D05-E3DC-897711F03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E.g., from last slide, FCC-ID is KA2IR818LA1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Go to </a:t>
            </a:r>
            <a:r>
              <a:rPr lang="en-CA" dirty="0">
                <a:hlinkClick r:id="rId2"/>
              </a:rPr>
              <a:t>https://www.fcc.gov/oet/ea/fccid</a:t>
            </a:r>
            <a:r>
              <a:rPr lang="en-CA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78F08-16B1-8E8C-6EFC-DCAA162A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023" y="3316200"/>
            <a:ext cx="5966042" cy="35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0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582792-6F1C-01B0-B53A-B4061D557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" y="2011658"/>
            <a:ext cx="11131296" cy="399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14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853</Words>
  <Application>Microsoft Office PowerPoint</Application>
  <PresentationFormat>Widescreen</PresentationFormat>
  <Paragraphs>92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Office Theme</vt:lpstr>
      <vt:lpstr>0x301 – Reverse Engineering</vt:lpstr>
      <vt:lpstr>Forward Engineering?</vt:lpstr>
      <vt:lpstr>Reverse Engineering</vt:lpstr>
      <vt:lpstr>Software Reverse Engineering</vt:lpstr>
      <vt:lpstr>Finding General Information</vt:lpstr>
      <vt:lpstr>FCC-ID Markings</vt:lpstr>
      <vt:lpstr>FCC-ID Markings</vt:lpstr>
      <vt:lpstr>Example of Searching FCC-ID Code</vt:lpstr>
      <vt:lpstr>PowerPoint Presentation</vt:lpstr>
      <vt:lpstr>Click “Detail” link</vt:lpstr>
      <vt:lpstr>Click “Internal Photos” Link</vt:lpstr>
      <vt:lpstr>What do we learn from these photos?</vt:lpstr>
      <vt:lpstr>Sidenote: Using FCCID.IO</vt:lpstr>
      <vt:lpstr>Firmware from Websites</vt:lpstr>
      <vt:lpstr>Example: DIR-818 Router from previous slides</vt:lpstr>
      <vt:lpstr>Looking at Firmware Images</vt:lpstr>
      <vt:lpstr>Binwalk</vt:lpstr>
      <vt:lpstr>Binary  Reverse Engineering</vt:lpstr>
      <vt:lpstr>Typical IoT / Hardware Board (This is a VOIP Phone)</vt:lpstr>
      <vt:lpstr>Typical IoT / Hardware Board</vt:lpstr>
      <vt:lpstr>Further Readings &amp; Examples</vt:lpstr>
      <vt:lpstr>Next Steps in Reverse Engineering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0x101 – Security in History Basic Ciphers</dc:title>
  <dc:creator>Colin O'Flynn</dc:creator>
  <cp:lastModifiedBy>Colin O'Flynn</cp:lastModifiedBy>
  <cp:revision>34</cp:revision>
  <dcterms:created xsi:type="dcterms:W3CDTF">2020-09-07T18:26:19Z</dcterms:created>
  <dcterms:modified xsi:type="dcterms:W3CDTF">2023-10-16T02:29:04Z</dcterms:modified>
</cp:coreProperties>
</file>